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62" r:id="rId2"/>
    <p:sldId id="263" r:id="rId3"/>
    <p:sldId id="268" r:id="rId4"/>
    <p:sldId id="266" r:id="rId5"/>
    <p:sldId id="267" r:id="rId6"/>
    <p:sldId id="264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C"/>
    <a:srgbClr val="F7F2EC"/>
    <a:srgbClr val="F8F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015"/>
    <p:restoredTop sz="97656"/>
  </p:normalViewPr>
  <p:slideViewPr>
    <p:cSldViewPr snapToGrid="0">
      <p:cViewPr>
        <p:scale>
          <a:sx n="131" d="100"/>
          <a:sy n="131" d="100"/>
        </p:scale>
        <p:origin x="1824" y="14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9T15:22:26.32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1T07:28:45.02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21T07:28:45.6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media/image1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B0FE7-2BB1-DC43-97AE-13BFF0EEE5CB}" type="datetimeFigureOut">
              <a:rPr lang="fr-FR" smtClean="0"/>
              <a:t>05/11/2024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48471-5964-4647-8109-954629780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7669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48471-5964-4647-8109-9546297800C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1585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48471-5964-4647-8109-9546297800C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8441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48471-5964-4647-8109-9546297800C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501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65200" y="1079500"/>
            <a:ext cx="3962400" cy="5778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88000" y="1680029"/>
            <a:ext cx="4152900" cy="1533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dirty="0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563574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2057400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3F2BC86-1BE7-D90E-F269-342FD2C5B9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052" y="150615"/>
            <a:ext cx="1125860" cy="149724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153536F-34AF-6867-B552-1CA44AC9C74D}"/>
              </a:ext>
            </a:extLst>
          </p:cNvPr>
          <p:cNvSpPr txBox="1"/>
          <p:nvPr userDrawn="1"/>
        </p:nvSpPr>
        <p:spPr>
          <a:xfrm>
            <a:off x="91052" y="5631795"/>
            <a:ext cx="1875295" cy="738664"/>
          </a:xfrm>
          <a:prstGeom prst="rect">
            <a:avLst/>
          </a:prstGeom>
          <a:solidFill>
            <a:srgbClr val="3A3A3C"/>
          </a:solidFill>
        </p:spPr>
        <p:txBody>
          <a:bodyPr wrap="square" rtlCol="0">
            <a:spAutoFit/>
          </a:bodyPr>
          <a:lstStyle/>
          <a:p>
            <a:r>
              <a:rPr lang="fr-FR" sz="1400" b="1" dirty="0">
                <a:solidFill>
                  <a:schemeClr val="bg1"/>
                </a:solidFill>
                <a:latin typeface="Montserrat" pitchFamily="2" charset="77"/>
              </a:rPr>
              <a:t>Le Grand Marché</a:t>
            </a:r>
          </a:p>
          <a:p>
            <a:endParaRPr lang="fr-FR" sz="1400" b="1" dirty="0">
              <a:solidFill>
                <a:schemeClr val="bg1"/>
              </a:solidFill>
              <a:latin typeface="Montserrat" pitchFamily="2" charset="77"/>
            </a:endParaRPr>
          </a:p>
          <a:p>
            <a:pPr algn="ctr"/>
            <a:r>
              <a:rPr lang="fr-FR" sz="1400" b="1" dirty="0">
                <a:solidFill>
                  <a:schemeClr val="bg1"/>
                </a:solidFill>
                <a:latin typeface="Montserrat" pitchFamily="2" charset="77"/>
              </a:rPr>
              <a:t>Février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DAD629-8BBC-6587-8B9E-8CE4B8C6B077}"/>
              </a:ext>
            </a:extLst>
          </p:cNvPr>
          <p:cNvSpPr/>
          <p:nvPr userDrawn="1"/>
        </p:nvSpPr>
        <p:spPr>
          <a:xfrm>
            <a:off x="6096000" y="6492875"/>
            <a:ext cx="1673817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9">
            <a:extLst>
              <a:ext uri="{FF2B5EF4-FFF2-40B4-BE49-F238E27FC236}">
                <a16:creationId xmlns:a16="http://schemas.microsoft.com/office/drawing/2014/main" id="{27DEFF14-3D3B-55D6-2B1B-D222F53BA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978" y="150615"/>
            <a:ext cx="9943455" cy="508063"/>
          </a:xfrm>
          <a:prstGeom prst="rect">
            <a:avLst/>
          </a:prstGeom>
        </p:spPr>
        <p:txBody>
          <a:bodyPr/>
          <a:lstStyle>
            <a:lvl1pPr>
              <a:defRPr sz="2800" b="1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1E47EB-847C-95FA-A99C-488707E226B6}"/>
              </a:ext>
            </a:extLst>
          </p:cNvPr>
          <p:cNvSpPr/>
          <p:nvPr userDrawn="1"/>
        </p:nvSpPr>
        <p:spPr>
          <a:xfrm>
            <a:off x="2146516" y="658678"/>
            <a:ext cx="9887918" cy="464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 descr="Une image contenant conteneur, panier, osier, Panier de rangement&#10;&#10;Description générée automatiquement">
            <a:extLst>
              <a:ext uri="{FF2B5EF4-FFF2-40B4-BE49-F238E27FC236}">
                <a16:creationId xmlns:a16="http://schemas.microsoft.com/office/drawing/2014/main" id="{94537206-D0BE-75B0-FE49-7720EB7590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0394" y="150615"/>
            <a:ext cx="146427" cy="19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156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34114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0371" y="228600"/>
            <a:ext cx="11691258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166506" y="1155701"/>
            <a:ext cx="3223987" cy="45465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372715" y="2873273"/>
            <a:ext cx="3997569" cy="11114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7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281578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184900" y="0"/>
            <a:ext cx="60071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849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84900" y="4876800"/>
            <a:ext cx="6007100" cy="1981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985000" y="1285907"/>
            <a:ext cx="3670301" cy="145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29586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803900" y="-9072"/>
            <a:ext cx="6388100" cy="68670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15582" y="1146632"/>
            <a:ext cx="4564736" cy="4564736"/>
          </a:xfrm>
          <a:custGeom>
            <a:avLst/>
            <a:gdLst>
              <a:gd name="connsiteX0" fmla="*/ 2282368 w 4564736"/>
              <a:gd name="connsiteY0" fmla="*/ 0 h 4564736"/>
              <a:gd name="connsiteX1" fmla="*/ 4564736 w 4564736"/>
              <a:gd name="connsiteY1" fmla="*/ 2282368 h 4564736"/>
              <a:gd name="connsiteX2" fmla="*/ 2282368 w 4564736"/>
              <a:gd name="connsiteY2" fmla="*/ 4564736 h 4564736"/>
              <a:gd name="connsiteX3" fmla="*/ 0 w 4564736"/>
              <a:gd name="connsiteY3" fmla="*/ 2282368 h 4564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64736" h="4564736">
                <a:moveTo>
                  <a:pt x="2282368" y="0"/>
                </a:moveTo>
                <a:lnTo>
                  <a:pt x="4564736" y="2282368"/>
                </a:lnTo>
                <a:lnTo>
                  <a:pt x="2282368" y="4564736"/>
                </a:lnTo>
                <a:lnTo>
                  <a:pt x="0" y="2282368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50608" y="1941144"/>
            <a:ext cx="3286368" cy="1792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7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</p:spTree>
    <p:extLst>
      <p:ext uri="{BB962C8B-B14F-4D97-AF65-F5344CB8AC3E}">
        <p14:creationId xmlns:p14="http://schemas.microsoft.com/office/powerpoint/2010/main" val="31176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31752"/>
            <a:ext cx="12192000" cy="502271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4990960"/>
            <a:ext cx="12192000" cy="186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35000" y="558660"/>
            <a:ext cx="6286500" cy="38418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843774" y="1219199"/>
            <a:ext cx="3432302" cy="15367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3300" b="1">
                <a:solidFill>
                  <a:schemeClr val="tx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/>
              <a:t>Write Project Tittle Here</a:t>
            </a:r>
          </a:p>
        </p:txBody>
      </p:sp>
      <p:sp>
        <p:nvSpPr>
          <p:cNvPr id="7" name="Rectangle 6"/>
          <p:cNvSpPr/>
          <p:nvPr/>
        </p:nvSpPr>
        <p:spPr>
          <a:xfrm>
            <a:off x="7467600" y="816429"/>
            <a:ext cx="4184650" cy="35841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0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 txBox="1">
            <a:spLocks/>
          </p:cNvSpPr>
          <p:nvPr/>
        </p:nvSpPr>
        <p:spPr>
          <a:xfrm>
            <a:off x="6244213" y="6492875"/>
            <a:ext cx="3661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 b="1" i="0" spc="0" dirty="0">
                <a:latin typeface="+mj-lt"/>
              </a:rPr>
              <a:t>LE GRAND MARCHE</a:t>
            </a:r>
            <a:endParaRPr lang="en-US" sz="1000" b="0" spc="600" dirty="0">
              <a:latin typeface="+mn-lt"/>
            </a:endParaRPr>
          </a:p>
        </p:txBody>
      </p:sp>
      <p:sp>
        <p:nvSpPr>
          <p:cNvPr id="2" name="Slide Number Placeholder 5"/>
          <p:cNvSpPr txBox="1">
            <a:spLocks/>
          </p:cNvSpPr>
          <p:nvPr/>
        </p:nvSpPr>
        <p:spPr>
          <a:xfrm>
            <a:off x="10907543" y="6492874"/>
            <a:ext cx="14084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 spc="600" dirty="0"/>
              <a:t>Page </a:t>
            </a:r>
            <a:fld id="{700FE6C1-53D2-4B4A-A041-B539D8DA3A16}" type="slidenum">
              <a:rPr lang="en-US" sz="1000" b="0" spc="600" smtClean="0">
                <a:latin typeface="+mn-lt"/>
              </a:rPr>
              <a:pPr algn="r"/>
              <a:t>‹N°›</a:t>
            </a:fld>
            <a:endParaRPr lang="en-US" sz="1000" b="0" spc="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989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95" r:id="rId2"/>
    <p:sldLayoutId id="2147483696" r:id="rId3"/>
    <p:sldLayoutId id="2147483697" r:id="rId4"/>
    <p:sldLayoutId id="2147483709" r:id="rId5"/>
    <p:sldLayoutId id="214748372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customXml" Target="../ink/ink3.xml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1F6979-E864-0B76-9E5F-7315128CC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Bilan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Février 2020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4B3BB6C-8F4A-1E85-B305-F557E6EB2AC6}"/>
              </a:ext>
            </a:extLst>
          </p:cNvPr>
          <p:cNvGrpSpPr/>
          <p:nvPr/>
        </p:nvGrpSpPr>
        <p:grpSpPr>
          <a:xfrm>
            <a:off x="6096000" y="683348"/>
            <a:ext cx="4652398" cy="6182592"/>
            <a:chOff x="6072429" y="643466"/>
            <a:chExt cx="4652398" cy="6182592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AB54AC28-1007-9CA7-96C9-2DBD2DC90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72429" y="643466"/>
              <a:ext cx="4652398" cy="6182592"/>
            </a:xfrm>
            <a:prstGeom prst="rect">
              <a:avLst/>
            </a:prstGeom>
          </p:spPr>
        </p:pic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E8990363-A234-9F40-FFBA-EB8CF59041A9}"/>
                </a:ext>
              </a:extLst>
            </p:cNvPr>
            <p:cNvSpPr txBox="1"/>
            <p:nvPr/>
          </p:nvSpPr>
          <p:spPr>
            <a:xfrm>
              <a:off x="6237271" y="1042707"/>
              <a:ext cx="1271124" cy="707886"/>
            </a:xfrm>
            <a:prstGeom prst="rect">
              <a:avLst/>
            </a:prstGeom>
            <a:solidFill>
              <a:srgbClr val="F7F2EC"/>
            </a:solidFill>
          </p:spPr>
          <p:txBody>
            <a:bodyPr wrap="square" rtlCol="0">
              <a:spAutoFit/>
            </a:bodyPr>
            <a:lstStyle/>
            <a:p>
              <a:r>
                <a:rPr lang="fr-FR" sz="2000" b="1" dirty="0"/>
                <a:t>Le Grand Marché</a:t>
              </a:r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8C5049CA-03E0-D58F-B1E5-3CDD0DDF2425}"/>
              </a:ext>
            </a:extLst>
          </p:cNvPr>
          <p:cNvSpPr txBox="1"/>
          <p:nvPr/>
        </p:nvSpPr>
        <p:spPr>
          <a:xfrm>
            <a:off x="1028700" y="4914288"/>
            <a:ext cx="3865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Les ventes par catégories</a:t>
            </a:r>
            <a:endParaRPr lang="fr-FR" sz="16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FE72B08-C888-35EF-2BBD-695634C1C101}"/>
              </a:ext>
            </a:extLst>
          </p:cNvPr>
          <p:cNvSpPr txBox="1"/>
          <p:nvPr/>
        </p:nvSpPr>
        <p:spPr>
          <a:xfrm>
            <a:off x="1028700" y="5518632"/>
            <a:ext cx="3865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L’évolution des conversions</a:t>
            </a:r>
            <a:endParaRPr lang="fr-FR" sz="160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A2C4A97-BB30-99D8-3CBF-E0261755ED74}"/>
              </a:ext>
            </a:extLst>
          </p:cNvPr>
          <p:cNvSpPr txBox="1"/>
          <p:nvPr/>
        </p:nvSpPr>
        <p:spPr>
          <a:xfrm>
            <a:off x="1028700" y="5803317"/>
            <a:ext cx="39415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Le montant du panier par temps passé </a:t>
            </a:r>
            <a:endParaRPr lang="fr-FR" sz="16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7F5B917-DFD4-071F-B7B0-971889A938CF}"/>
              </a:ext>
            </a:extLst>
          </p:cNvPr>
          <p:cNvSpPr txBox="1"/>
          <p:nvPr/>
        </p:nvSpPr>
        <p:spPr>
          <a:xfrm>
            <a:off x="1028700" y="5211622"/>
            <a:ext cx="3865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Le comportement des utilisateurs</a:t>
            </a:r>
            <a:endParaRPr lang="fr-FR" sz="16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56CCBFC-A148-1C04-3DF2-F4E03E959B3C}"/>
              </a:ext>
            </a:extLst>
          </p:cNvPr>
          <p:cNvSpPr txBox="1"/>
          <p:nvPr/>
        </p:nvSpPr>
        <p:spPr>
          <a:xfrm>
            <a:off x="1028700" y="6084797"/>
            <a:ext cx="3865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Evolution du chiffre d’affaires</a:t>
            </a:r>
            <a:endParaRPr lang="fr-FR" sz="1600" dirty="0"/>
          </a:p>
        </p:txBody>
      </p:sp>
      <p:pic>
        <p:nvPicPr>
          <p:cNvPr id="11" name="Image 10" descr="Une image contenant conteneur, panier, osier, Panier de rangement&#10;&#10;Description générée automatiquement">
            <a:extLst>
              <a:ext uri="{FF2B5EF4-FFF2-40B4-BE49-F238E27FC236}">
                <a16:creationId xmlns:a16="http://schemas.microsoft.com/office/drawing/2014/main" id="{C66308EC-73F6-1256-CA52-3023C5BE9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1428" y="963651"/>
            <a:ext cx="711022" cy="945761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60350B6-2112-8E24-B431-9668CBB928A0}"/>
              </a:ext>
            </a:extLst>
          </p:cNvPr>
          <p:cNvSpPr txBox="1"/>
          <p:nvPr/>
        </p:nvSpPr>
        <p:spPr>
          <a:xfrm>
            <a:off x="1028700" y="6395012"/>
            <a:ext cx="38656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1600" b="1" dirty="0"/>
              <a:t>Suggestion d’axes stratégiques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812106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 descr="Une image contenant texte, capture d’écran, ligne, Caractère coloré&#10;&#10;Description générée automatiquement">
            <a:extLst>
              <a:ext uri="{FF2B5EF4-FFF2-40B4-BE49-F238E27FC236}">
                <a16:creationId xmlns:a16="http://schemas.microsoft.com/office/drawing/2014/main" id="{E5AF963E-22BE-123E-4084-01EEDB764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066" y="2695715"/>
            <a:ext cx="6560753" cy="359446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163228E-A24E-919D-787C-E8CEBC7AC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8026" y="244998"/>
            <a:ext cx="10153974" cy="4929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fr-FR" sz="2800" b="1" dirty="0"/>
              <a:t>Les ventes par catégorie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EDE79AD-BC41-697C-E1D6-27F09477E53B}"/>
              </a:ext>
            </a:extLst>
          </p:cNvPr>
          <p:cNvSpPr/>
          <p:nvPr/>
        </p:nvSpPr>
        <p:spPr>
          <a:xfrm>
            <a:off x="2107770" y="952842"/>
            <a:ext cx="9887917" cy="15322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fr-FR" sz="1400" dirty="0">
                <a:solidFill>
                  <a:schemeClr val="bg1"/>
                </a:solidFill>
              </a:rPr>
              <a:t>Evolution des ventes par catégories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Augmentation de la proportion des ventes de nourritures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Arrêt des ventes du high tech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Stabilisation des biens de consommation</a:t>
            </a:r>
          </a:p>
          <a:p>
            <a:r>
              <a:rPr lang="fr-FR" dirty="0"/>
              <a:t> </a:t>
            </a:r>
          </a:p>
          <a:p>
            <a:r>
              <a:rPr lang="fr-FR" sz="1400" dirty="0"/>
              <a:t>Un chiffre d’affaires en baisse sur février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51B609B2-D09A-A9BA-ADB8-A19783874317}"/>
              </a:ext>
            </a:extLst>
          </p:cNvPr>
          <p:cNvGrpSpPr/>
          <p:nvPr/>
        </p:nvGrpSpPr>
        <p:grpSpPr>
          <a:xfrm>
            <a:off x="287451" y="4706455"/>
            <a:ext cx="1394705" cy="847651"/>
            <a:chOff x="233396" y="3794485"/>
            <a:chExt cx="1394705" cy="84765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C4AE623-7BC6-C351-D4C7-111E00D23499}"/>
                </a:ext>
              </a:extLst>
            </p:cNvPr>
            <p:cNvSpPr/>
            <p:nvPr/>
          </p:nvSpPr>
          <p:spPr>
            <a:xfrm>
              <a:off x="705586" y="3794485"/>
              <a:ext cx="457200" cy="84765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619FA28-D3A8-1806-2727-30184EAB536A}"/>
                </a:ext>
              </a:extLst>
            </p:cNvPr>
            <p:cNvSpPr/>
            <p:nvPr/>
          </p:nvSpPr>
          <p:spPr>
            <a:xfrm>
              <a:off x="233396" y="4101846"/>
              <a:ext cx="457200" cy="54029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9D6051A-CF4E-099E-61E5-1501DD6B31BF}"/>
                </a:ext>
              </a:extLst>
            </p:cNvPr>
            <p:cNvSpPr/>
            <p:nvPr/>
          </p:nvSpPr>
          <p:spPr>
            <a:xfrm>
              <a:off x="1170901" y="4254348"/>
              <a:ext cx="457200" cy="38778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</p:grpSp>
      <p:sp>
        <p:nvSpPr>
          <p:cNvPr id="24" name="Flèche vers le haut 23">
            <a:extLst>
              <a:ext uri="{FF2B5EF4-FFF2-40B4-BE49-F238E27FC236}">
                <a16:creationId xmlns:a16="http://schemas.microsoft.com/office/drawing/2014/main" id="{1EC8048F-06A4-E717-BFEA-081460753FE9}"/>
              </a:ext>
            </a:extLst>
          </p:cNvPr>
          <p:cNvSpPr/>
          <p:nvPr/>
        </p:nvSpPr>
        <p:spPr>
          <a:xfrm>
            <a:off x="5011272" y="5967788"/>
            <a:ext cx="180623" cy="20899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Flèche vers le haut 24">
            <a:extLst>
              <a:ext uri="{FF2B5EF4-FFF2-40B4-BE49-F238E27FC236}">
                <a16:creationId xmlns:a16="http://schemas.microsoft.com/office/drawing/2014/main" id="{9FEE10C2-F7AE-0358-232E-0340B408F563}"/>
              </a:ext>
            </a:extLst>
          </p:cNvPr>
          <p:cNvSpPr/>
          <p:nvPr/>
        </p:nvSpPr>
        <p:spPr>
          <a:xfrm>
            <a:off x="7835891" y="5948999"/>
            <a:ext cx="180623" cy="20899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523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7C89B-46F2-1268-E5E6-C429E050B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CE1AAD-C303-8F05-1976-FCA23584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9073" y="215016"/>
            <a:ext cx="9313027" cy="42917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fr-FR" dirty="0"/>
              <a:t>Le comportement des utilisateurs</a:t>
            </a:r>
            <a:endParaRPr lang="fr-FR" sz="2800" b="1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2174F0B9-8DB5-A47F-EEDC-352E99688716}"/>
              </a:ext>
            </a:extLst>
          </p:cNvPr>
          <p:cNvSpPr/>
          <p:nvPr/>
        </p:nvSpPr>
        <p:spPr>
          <a:xfrm>
            <a:off x="2195486" y="879466"/>
            <a:ext cx="9650277" cy="13000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Evolution du comportement des utilisateurs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Diminution générale du temps passé sur site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Depuis 2020, la durée de présence sur site n’est plus homogène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Etirement</a:t>
            </a:r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 des délais de présence des </a:t>
            </a:r>
            <a:r>
              <a:rPr lang="fr-FR" sz="1400" dirty="0">
                <a:solidFill>
                  <a:schemeClr val="bg1"/>
                </a:solidFill>
              </a:rPr>
              <a:t>utilisateurs</a:t>
            </a:r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59340582-AA33-C5F6-D79D-9B1242F9FC8E}"/>
              </a:ext>
            </a:extLst>
          </p:cNvPr>
          <p:cNvGrpSpPr/>
          <p:nvPr/>
        </p:nvGrpSpPr>
        <p:grpSpPr>
          <a:xfrm>
            <a:off x="2409501" y="2755726"/>
            <a:ext cx="7028711" cy="3588307"/>
            <a:chOff x="2334494" y="2749377"/>
            <a:chExt cx="7261754" cy="3688601"/>
          </a:xfrm>
        </p:grpSpPr>
        <p:pic>
          <p:nvPicPr>
            <p:cNvPr id="17" name="Image 16" descr="Une image contenant texte, diagramme, capture d’écran, Plan&#10;&#10;Description générée automatiquement">
              <a:extLst>
                <a:ext uri="{FF2B5EF4-FFF2-40B4-BE49-F238E27FC236}">
                  <a16:creationId xmlns:a16="http://schemas.microsoft.com/office/drawing/2014/main" id="{27023F25-F935-AA84-3D85-DF7958C70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4494" y="2749377"/>
              <a:ext cx="7261754" cy="3688601"/>
            </a:xfrm>
            <a:prstGeom prst="rect">
              <a:avLst/>
            </a:prstGeom>
            <a:ln w="25400">
              <a:solidFill>
                <a:schemeClr val="accent1"/>
              </a:solidFill>
            </a:ln>
          </p:spPr>
        </p:pic>
        <p:sp>
          <p:nvSpPr>
            <p:cNvPr id="23" name="Flèche vers le haut 22">
              <a:extLst>
                <a:ext uri="{FF2B5EF4-FFF2-40B4-BE49-F238E27FC236}">
                  <a16:creationId xmlns:a16="http://schemas.microsoft.com/office/drawing/2014/main" id="{D7AEE98E-FC79-5FBD-AE98-B7D921767662}"/>
                </a:ext>
              </a:extLst>
            </p:cNvPr>
            <p:cNvSpPr/>
            <p:nvPr/>
          </p:nvSpPr>
          <p:spPr>
            <a:xfrm>
              <a:off x="5494888" y="5232483"/>
              <a:ext cx="186612" cy="429668"/>
            </a:xfrm>
            <a:prstGeom prst="up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D2483299-2C57-E6B2-E697-3A10E691827C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39" y="4800084"/>
              <a:ext cx="240911" cy="86241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Graphique 15" descr="Sablier 60% avec un remplissage uni">
            <a:extLst>
              <a:ext uri="{FF2B5EF4-FFF2-40B4-BE49-F238E27FC236}">
                <a16:creationId xmlns:a16="http://schemas.microsoft.com/office/drawing/2014/main" id="{ABF26E20-BB79-3C2E-BAC8-179C746E7D14}"/>
              </a:ext>
            </a:extLst>
          </p:cNvPr>
          <p:cNvSpPr/>
          <p:nvPr/>
        </p:nvSpPr>
        <p:spPr>
          <a:xfrm>
            <a:off x="691563" y="4738148"/>
            <a:ext cx="548515" cy="776693"/>
          </a:xfrm>
          <a:custGeom>
            <a:avLst/>
            <a:gdLst>
              <a:gd name="connsiteX0" fmla="*/ 507397 w 533114"/>
              <a:gd name="connsiteY0" fmla="*/ 57093 h 761638"/>
              <a:gd name="connsiteX1" fmla="*/ 533114 w 533114"/>
              <a:gd name="connsiteY1" fmla="*/ 57093 h 761638"/>
              <a:gd name="connsiteX2" fmla="*/ 533114 w 533114"/>
              <a:gd name="connsiteY2" fmla="*/ 0 h 761638"/>
              <a:gd name="connsiteX3" fmla="*/ 0 w 533114"/>
              <a:gd name="connsiteY3" fmla="*/ 0 h 761638"/>
              <a:gd name="connsiteX4" fmla="*/ 0 w 533114"/>
              <a:gd name="connsiteY4" fmla="*/ 57150 h 761638"/>
              <a:gd name="connsiteX5" fmla="*/ 24765 w 533114"/>
              <a:gd name="connsiteY5" fmla="*/ 57150 h 761638"/>
              <a:gd name="connsiteX6" fmla="*/ 184699 w 533114"/>
              <a:gd name="connsiteY6" fmla="*/ 380819 h 761638"/>
              <a:gd name="connsiteX7" fmla="*/ 24765 w 533114"/>
              <a:gd name="connsiteY7" fmla="*/ 704488 h 761638"/>
              <a:gd name="connsiteX8" fmla="*/ 0 w 533114"/>
              <a:gd name="connsiteY8" fmla="*/ 704488 h 761638"/>
              <a:gd name="connsiteX9" fmla="*/ 0 w 533114"/>
              <a:gd name="connsiteY9" fmla="*/ 761638 h 761638"/>
              <a:gd name="connsiteX10" fmla="*/ 533114 w 533114"/>
              <a:gd name="connsiteY10" fmla="*/ 761638 h 761638"/>
              <a:gd name="connsiteX11" fmla="*/ 533114 w 533114"/>
              <a:gd name="connsiteY11" fmla="*/ 704488 h 761638"/>
              <a:gd name="connsiteX12" fmla="*/ 507397 w 533114"/>
              <a:gd name="connsiteY12" fmla="*/ 704488 h 761638"/>
              <a:gd name="connsiteX13" fmla="*/ 347462 w 533114"/>
              <a:gd name="connsiteY13" fmla="*/ 380819 h 761638"/>
              <a:gd name="connsiteX14" fmla="*/ 507397 w 533114"/>
              <a:gd name="connsiteY14" fmla="*/ 57093 h 761638"/>
              <a:gd name="connsiteX15" fmla="*/ 449961 w 533114"/>
              <a:gd name="connsiteY15" fmla="*/ 57093 h 761638"/>
              <a:gd name="connsiteX16" fmla="*/ 396392 w 533114"/>
              <a:gd name="connsiteY16" fmla="*/ 228543 h 761638"/>
              <a:gd name="connsiteX17" fmla="*/ 136303 w 533114"/>
              <a:gd name="connsiteY17" fmla="*/ 228543 h 761638"/>
              <a:gd name="connsiteX18" fmla="*/ 82229 w 533114"/>
              <a:gd name="connsiteY18" fmla="*/ 57093 h 761638"/>
              <a:gd name="connsiteX19" fmla="*/ 218084 w 533114"/>
              <a:gd name="connsiteY19" fmla="*/ 427130 h 761638"/>
              <a:gd name="connsiteX20" fmla="*/ 230829 w 533114"/>
              <a:gd name="connsiteY20" fmla="*/ 414338 h 761638"/>
              <a:gd name="connsiteX21" fmla="*/ 247650 w 533114"/>
              <a:gd name="connsiteY21" fmla="*/ 439103 h 761638"/>
              <a:gd name="connsiteX22" fmla="*/ 247650 w 533114"/>
              <a:gd name="connsiteY22" fmla="*/ 561975 h 761638"/>
              <a:gd name="connsiteX23" fmla="*/ 105223 w 533114"/>
              <a:gd name="connsiteY23" fmla="*/ 704402 h 761638"/>
              <a:gd name="connsiteX24" fmla="*/ 82172 w 533114"/>
              <a:gd name="connsiteY24" fmla="*/ 704402 h 761638"/>
              <a:gd name="connsiteX25" fmla="*/ 218084 w 533114"/>
              <a:gd name="connsiteY25" fmla="*/ 427130 h 761638"/>
              <a:gd name="connsiteX26" fmla="*/ 449971 w 533114"/>
              <a:gd name="connsiteY26" fmla="*/ 704402 h 761638"/>
              <a:gd name="connsiteX27" fmla="*/ 428177 w 533114"/>
              <a:gd name="connsiteY27" fmla="*/ 704402 h 761638"/>
              <a:gd name="connsiteX28" fmla="*/ 285750 w 533114"/>
              <a:gd name="connsiteY28" fmla="*/ 561975 h 761638"/>
              <a:gd name="connsiteX29" fmla="*/ 285750 w 533114"/>
              <a:gd name="connsiteY29" fmla="*/ 438341 h 761638"/>
              <a:gd name="connsiteX30" fmla="*/ 301733 w 533114"/>
              <a:gd name="connsiteY30" fmla="*/ 414871 h 761638"/>
              <a:gd name="connsiteX31" fmla="*/ 314039 w 533114"/>
              <a:gd name="connsiteY31" fmla="*/ 427130 h 761638"/>
              <a:gd name="connsiteX32" fmla="*/ 449971 w 533114"/>
              <a:gd name="connsiteY32" fmla="*/ 704402 h 761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33114" h="761638">
                <a:moveTo>
                  <a:pt x="507397" y="57093"/>
                </a:moveTo>
                <a:lnTo>
                  <a:pt x="533114" y="57093"/>
                </a:lnTo>
                <a:lnTo>
                  <a:pt x="533114" y="0"/>
                </a:lnTo>
                <a:lnTo>
                  <a:pt x="0" y="0"/>
                </a:lnTo>
                <a:lnTo>
                  <a:pt x="0" y="57150"/>
                </a:lnTo>
                <a:lnTo>
                  <a:pt x="24765" y="57150"/>
                </a:lnTo>
                <a:cubicBezTo>
                  <a:pt x="35242" y="162811"/>
                  <a:pt x="96202" y="317040"/>
                  <a:pt x="184699" y="380819"/>
                </a:cubicBezTo>
                <a:cubicBezTo>
                  <a:pt x="96164" y="444637"/>
                  <a:pt x="34290" y="598818"/>
                  <a:pt x="24765" y="704488"/>
                </a:cubicBezTo>
                <a:lnTo>
                  <a:pt x="0" y="704488"/>
                </a:lnTo>
                <a:lnTo>
                  <a:pt x="0" y="761638"/>
                </a:lnTo>
                <a:lnTo>
                  <a:pt x="533114" y="761638"/>
                </a:lnTo>
                <a:lnTo>
                  <a:pt x="533114" y="704488"/>
                </a:lnTo>
                <a:lnTo>
                  <a:pt x="507397" y="704488"/>
                </a:lnTo>
                <a:cubicBezTo>
                  <a:pt x="497872" y="598818"/>
                  <a:pt x="435959" y="444598"/>
                  <a:pt x="347462" y="380819"/>
                </a:cubicBezTo>
                <a:cubicBezTo>
                  <a:pt x="436007" y="316982"/>
                  <a:pt x="497872" y="162754"/>
                  <a:pt x="507397" y="57093"/>
                </a:cubicBezTo>
                <a:close/>
                <a:moveTo>
                  <a:pt x="449961" y="57093"/>
                </a:moveTo>
                <a:cubicBezTo>
                  <a:pt x="442200" y="116921"/>
                  <a:pt x="424073" y="174939"/>
                  <a:pt x="396392" y="228543"/>
                </a:cubicBezTo>
                <a:lnTo>
                  <a:pt x="136303" y="228543"/>
                </a:lnTo>
                <a:cubicBezTo>
                  <a:pt x="108760" y="174842"/>
                  <a:pt x="90479" y="116878"/>
                  <a:pt x="82229" y="57093"/>
                </a:cubicBezTo>
                <a:close/>
                <a:moveTo>
                  <a:pt x="218084" y="427130"/>
                </a:moveTo>
                <a:cubicBezTo>
                  <a:pt x="222987" y="423572"/>
                  <a:pt x="227289" y="419253"/>
                  <a:pt x="230829" y="414338"/>
                </a:cubicBezTo>
                <a:lnTo>
                  <a:pt x="247650" y="439103"/>
                </a:lnTo>
                <a:lnTo>
                  <a:pt x="247650" y="561975"/>
                </a:lnTo>
                <a:lnTo>
                  <a:pt x="105223" y="704402"/>
                </a:lnTo>
                <a:lnTo>
                  <a:pt x="82172" y="704402"/>
                </a:lnTo>
                <a:cubicBezTo>
                  <a:pt x="92278" y="609600"/>
                  <a:pt x="148371" y="477355"/>
                  <a:pt x="218084" y="427130"/>
                </a:cubicBezTo>
                <a:close/>
                <a:moveTo>
                  <a:pt x="449971" y="704402"/>
                </a:moveTo>
                <a:lnTo>
                  <a:pt x="428177" y="704402"/>
                </a:lnTo>
                <a:lnTo>
                  <a:pt x="285750" y="561975"/>
                </a:lnTo>
                <a:lnTo>
                  <a:pt x="285750" y="438341"/>
                </a:lnTo>
                <a:lnTo>
                  <a:pt x="301733" y="414871"/>
                </a:lnTo>
                <a:cubicBezTo>
                  <a:pt x="305187" y="419560"/>
                  <a:pt x="309337" y="423694"/>
                  <a:pt x="314039" y="427130"/>
                </a:cubicBezTo>
                <a:cubicBezTo>
                  <a:pt x="383781" y="477355"/>
                  <a:pt x="439865" y="609600"/>
                  <a:pt x="449971" y="704402"/>
                </a:cubicBezTo>
                <a:close/>
              </a:path>
            </a:pathLst>
          </a:custGeom>
          <a:solidFill>
            <a:schemeClr val="accent1"/>
          </a:solidFill>
          <a:ln w="1587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67D047-7A4A-3A93-643F-128437E1BCEF}"/>
              </a:ext>
            </a:extLst>
          </p:cNvPr>
          <p:cNvSpPr/>
          <p:nvPr/>
        </p:nvSpPr>
        <p:spPr>
          <a:xfrm>
            <a:off x="10810152" y="4342364"/>
            <a:ext cx="356347" cy="7732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B9C1F1-B9EA-5E3E-9DC1-12126C2F5CE6}"/>
              </a:ext>
            </a:extLst>
          </p:cNvPr>
          <p:cNvSpPr/>
          <p:nvPr/>
        </p:nvSpPr>
        <p:spPr>
          <a:xfrm>
            <a:off x="10970180" y="5115569"/>
            <a:ext cx="45719" cy="31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D10F79-65A9-8CAE-C6AA-08AF537BF92D}"/>
              </a:ext>
            </a:extLst>
          </p:cNvPr>
          <p:cNvSpPr/>
          <p:nvPr/>
        </p:nvSpPr>
        <p:spPr>
          <a:xfrm>
            <a:off x="10965861" y="4031660"/>
            <a:ext cx="59839" cy="31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50D1CC0-F3FD-CE8C-F970-5A27B6411B9F}"/>
              </a:ext>
            </a:extLst>
          </p:cNvPr>
          <p:cNvSpPr txBox="1"/>
          <p:nvPr/>
        </p:nvSpPr>
        <p:spPr>
          <a:xfrm>
            <a:off x="10744104" y="4636633"/>
            <a:ext cx="62730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>
                <a:solidFill>
                  <a:schemeClr val="bg1"/>
                </a:solidFill>
              </a:rPr>
              <a:t>Médiane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959D8E-13FF-ED7C-1439-B7565118CC14}"/>
              </a:ext>
            </a:extLst>
          </p:cNvPr>
          <p:cNvSpPr/>
          <p:nvPr/>
        </p:nvSpPr>
        <p:spPr>
          <a:xfrm rot="16200000">
            <a:off x="10970180" y="5293780"/>
            <a:ext cx="45719" cy="31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A30472-B80C-A225-1403-E7909DB9F506}"/>
              </a:ext>
            </a:extLst>
          </p:cNvPr>
          <p:cNvSpPr/>
          <p:nvPr/>
        </p:nvSpPr>
        <p:spPr>
          <a:xfrm rot="16200000">
            <a:off x="10972921" y="3853448"/>
            <a:ext cx="45719" cy="310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87FE7C-02CA-B008-0CC5-92F5CCC0315A}"/>
              </a:ext>
            </a:extLst>
          </p:cNvPr>
          <p:cNvSpPr/>
          <p:nvPr/>
        </p:nvSpPr>
        <p:spPr>
          <a:xfrm rot="16200000">
            <a:off x="10965467" y="4628126"/>
            <a:ext cx="45719" cy="35634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ccolade ouvrante 10">
            <a:extLst>
              <a:ext uri="{FF2B5EF4-FFF2-40B4-BE49-F238E27FC236}">
                <a16:creationId xmlns:a16="http://schemas.microsoft.com/office/drawing/2014/main" id="{FCD0DB95-613B-99A4-3968-11AF54917490}"/>
              </a:ext>
            </a:extLst>
          </p:cNvPr>
          <p:cNvSpPr/>
          <p:nvPr/>
        </p:nvSpPr>
        <p:spPr>
          <a:xfrm>
            <a:off x="10653910" y="4031660"/>
            <a:ext cx="45719" cy="3107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ccolade ouvrante 11">
            <a:extLst>
              <a:ext uri="{FF2B5EF4-FFF2-40B4-BE49-F238E27FC236}">
                <a16:creationId xmlns:a16="http://schemas.microsoft.com/office/drawing/2014/main" id="{6C51AA35-6FC6-80F0-F31F-44F833D9DC9E}"/>
              </a:ext>
            </a:extLst>
          </p:cNvPr>
          <p:cNvSpPr/>
          <p:nvPr/>
        </p:nvSpPr>
        <p:spPr>
          <a:xfrm flipH="1">
            <a:off x="11277021" y="4342362"/>
            <a:ext cx="45719" cy="77320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ccolade ouvrante 13">
            <a:extLst>
              <a:ext uri="{FF2B5EF4-FFF2-40B4-BE49-F238E27FC236}">
                <a16:creationId xmlns:a16="http://schemas.microsoft.com/office/drawing/2014/main" id="{5103F940-7D6D-176A-FABA-3A970322BD68}"/>
              </a:ext>
            </a:extLst>
          </p:cNvPr>
          <p:cNvSpPr/>
          <p:nvPr/>
        </p:nvSpPr>
        <p:spPr>
          <a:xfrm>
            <a:off x="10670362" y="5138428"/>
            <a:ext cx="45719" cy="3107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67B9D2B-5BCD-9837-37A0-5E410A949A4A}"/>
              </a:ext>
            </a:extLst>
          </p:cNvPr>
          <p:cNvSpPr txBox="1"/>
          <p:nvPr/>
        </p:nvSpPr>
        <p:spPr>
          <a:xfrm>
            <a:off x="10360358" y="4099035"/>
            <a:ext cx="339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" dirty="0"/>
              <a:t>25%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5510D46-A901-A99C-41FB-F9E63F9183E7}"/>
              </a:ext>
            </a:extLst>
          </p:cNvPr>
          <p:cNvSpPr txBox="1"/>
          <p:nvPr/>
        </p:nvSpPr>
        <p:spPr>
          <a:xfrm>
            <a:off x="10429301" y="5213007"/>
            <a:ext cx="339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" dirty="0"/>
              <a:t>25%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4C5D038-DEAE-00F4-329A-04748E936701}"/>
              </a:ext>
            </a:extLst>
          </p:cNvPr>
          <p:cNvSpPr txBox="1"/>
          <p:nvPr/>
        </p:nvSpPr>
        <p:spPr>
          <a:xfrm>
            <a:off x="11299880" y="4628772"/>
            <a:ext cx="33927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" dirty="0"/>
              <a:t>50%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0F00FD6-41CA-059F-B9BB-85F40B5BDEF5}"/>
              </a:ext>
            </a:extLst>
          </p:cNvPr>
          <p:cNvSpPr txBox="1"/>
          <p:nvPr/>
        </p:nvSpPr>
        <p:spPr>
          <a:xfrm>
            <a:off x="9869879" y="2748796"/>
            <a:ext cx="2167956" cy="769441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fr-FR" sz="1100" dirty="0"/>
              <a:t>Durée des connexions au site de « Grand marché » </a:t>
            </a:r>
          </a:p>
          <a:p>
            <a:pPr algn="ctr"/>
            <a:r>
              <a:rPr lang="fr-FR" sz="1100" dirty="0"/>
              <a:t>pour des sessions ayant abouties sur un achat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4957C25-836A-C6D3-D70A-5519DED7E747}"/>
              </a:ext>
            </a:extLst>
          </p:cNvPr>
          <p:cNvSpPr txBox="1"/>
          <p:nvPr/>
        </p:nvSpPr>
        <p:spPr>
          <a:xfrm>
            <a:off x="5558783" y="6065470"/>
            <a:ext cx="95072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dirty="0"/>
              <a:t>Temps</a:t>
            </a:r>
          </a:p>
        </p:txBody>
      </p:sp>
      <p:sp>
        <p:nvSpPr>
          <p:cNvPr id="21" name="Flèche vers la droite 20">
            <a:extLst>
              <a:ext uri="{FF2B5EF4-FFF2-40B4-BE49-F238E27FC236}">
                <a16:creationId xmlns:a16="http://schemas.microsoft.com/office/drawing/2014/main" id="{3A66859C-EDA2-72E8-CBC0-79CE4CAB8B92}"/>
              </a:ext>
            </a:extLst>
          </p:cNvPr>
          <p:cNvSpPr/>
          <p:nvPr/>
        </p:nvSpPr>
        <p:spPr>
          <a:xfrm rot="16200000">
            <a:off x="11029730" y="4707973"/>
            <a:ext cx="1492346" cy="139719"/>
          </a:xfrm>
          <a:prstGeom prst="rightArrow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18850B6C-D407-988F-E0A2-07CC3452578A}"/>
              </a:ext>
            </a:extLst>
          </p:cNvPr>
          <p:cNvSpPr txBox="1"/>
          <p:nvPr/>
        </p:nvSpPr>
        <p:spPr>
          <a:xfrm rot="16200000">
            <a:off x="11401611" y="4432071"/>
            <a:ext cx="10108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Durée</a:t>
            </a:r>
          </a:p>
        </p:txBody>
      </p:sp>
      <p:sp>
        <p:nvSpPr>
          <p:cNvPr id="24" name="Cadre 23">
            <a:extLst>
              <a:ext uri="{FF2B5EF4-FFF2-40B4-BE49-F238E27FC236}">
                <a16:creationId xmlns:a16="http://schemas.microsoft.com/office/drawing/2014/main" id="{B82025E9-2A5D-C66D-41DE-FD68C78F10AD}"/>
              </a:ext>
            </a:extLst>
          </p:cNvPr>
          <p:cNvSpPr/>
          <p:nvPr/>
        </p:nvSpPr>
        <p:spPr>
          <a:xfrm>
            <a:off x="9869878" y="2748797"/>
            <a:ext cx="2167956" cy="3595236"/>
          </a:xfrm>
          <a:prstGeom prst="frame">
            <a:avLst>
              <a:gd name="adj1" fmla="val 962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64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BA390-F93E-F4E5-1971-D8776FB13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EDF884-A3DD-1A1D-3257-39134D912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183" y="242218"/>
            <a:ext cx="7919633" cy="41368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fr-FR" sz="2800" b="1" dirty="0"/>
              <a:t>L’évolution des conversions</a:t>
            </a:r>
            <a:endParaRPr lang="fr-FR" sz="2800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4DECE8F3-62F4-959C-053C-E28A3AB8B847}"/>
              </a:ext>
            </a:extLst>
          </p:cNvPr>
          <p:cNvSpPr/>
          <p:nvPr/>
        </p:nvSpPr>
        <p:spPr>
          <a:xfrm>
            <a:off x="2314309" y="946583"/>
            <a:ext cx="9650277" cy="12561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Taux de conversion en nette baisse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Pas de pente douce depuis </a:t>
            </a:r>
            <a:r>
              <a:rPr lang="fr-FR" sz="1400" dirty="0">
                <a:solidFill>
                  <a:schemeClr val="bg1"/>
                </a:solidFill>
              </a:rPr>
              <a:t>j</a:t>
            </a:r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uillet 2019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5 % des visites se transforment en achat soit 5% de baisse depuis 1 an.</a:t>
            </a:r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fr-FR" b="0" i="0" u="none" strike="noStrike" dirty="0">
              <a:solidFill>
                <a:schemeClr val="bg1"/>
              </a:solidFill>
              <a:effectLst/>
              <a:latin typeface="Inter"/>
            </a:endParaRPr>
          </a:p>
        </p:txBody>
      </p:sp>
      <p:pic>
        <p:nvPicPr>
          <p:cNvPr id="23" name="Image 22" descr="Une image contenant ligne, Tracé, diagramme, capture d’écran&#10;&#10;Description générée automatiquement">
            <a:extLst>
              <a:ext uri="{FF2B5EF4-FFF2-40B4-BE49-F238E27FC236}">
                <a16:creationId xmlns:a16="http://schemas.microsoft.com/office/drawing/2014/main" id="{046F5E6D-646F-F31D-7131-B85420A53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935" y="2680996"/>
            <a:ext cx="4759439" cy="3704512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24" name="Flèche vers le haut 23">
            <a:extLst>
              <a:ext uri="{FF2B5EF4-FFF2-40B4-BE49-F238E27FC236}">
                <a16:creationId xmlns:a16="http://schemas.microsoft.com/office/drawing/2014/main" id="{8E5F3EDF-DD68-3F6E-D924-98C421F9CDDC}"/>
              </a:ext>
            </a:extLst>
          </p:cNvPr>
          <p:cNvSpPr/>
          <p:nvPr/>
        </p:nvSpPr>
        <p:spPr>
          <a:xfrm>
            <a:off x="4467754" y="3899131"/>
            <a:ext cx="186612" cy="42966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Encre 30">
                <a:extLst>
                  <a:ext uri="{FF2B5EF4-FFF2-40B4-BE49-F238E27FC236}">
                    <a16:creationId xmlns:a16="http://schemas.microsoft.com/office/drawing/2014/main" id="{B4E56D17-4E17-7AFA-258E-3603C58D2DDE}"/>
                  </a:ext>
                </a:extLst>
              </p14:cNvPr>
              <p14:cNvContentPartPr/>
              <p14:nvPr/>
            </p14:nvContentPartPr>
            <p14:xfrm>
              <a:off x="7736647" y="3551933"/>
              <a:ext cx="360" cy="360"/>
            </p14:xfrm>
          </p:contentPart>
        </mc:Choice>
        <mc:Fallback xmlns="">
          <p:pic>
            <p:nvPicPr>
              <p:cNvPr id="31" name="Encre 30">
                <a:extLst>
                  <a:ext uri="{FF2B5EF4-FFF2-40B4-BE49-F238E27FC236}">
                    <a16:creationId xmlns:a16="http://schemas.microsoft.com/office/drawing/2014/main" id="{B4E56D17-4E17-7AFA-258E-3603C58D2DD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2327" y="3547613"/>
                <a:ext cx="9000" cy="9000"/>
              </a:xfrm>
              <a:prstGeom prst="rect">
                <a:avLst/>
              </a:prstGeom>
            </p:spPr>
          </p:pic>
        </mc:Fallback>
      </mc:AlternateContent>
      <p:sp>
        <p:nvSpPr>
          <p:cNvPr id="53" name="Forme libre 52">
            <a:extLst>
              <a:ext uri="{FF2B5EF4-FFF2-40B4-BE49-F238E27FC236}">
                <a16:creationId xmlns:a16="http://schemas.microsoft.com/office/drawing/2014/main" id="{85FA7929-47AF-989E-90C1-2A872F1FFC3A}"/>
              </a:ext>
            </a:extLst>
          </p:cNvPr>
          <p:cNvSpPr/>
          <p:nvPr/>
        </p:nvSpPr>
        <p:spPr>
          <a:xfrm rot="801664">
            <a:off x="620057" y="4649179"/>
            <a:ext cx="705080" cy="832836"/>
          </a:xfrm>
          <a:custGeom>
            <a:avLst/>
            <a:gdLst>
              <a:gd name="connsiteX0" fmla="*/ 338286 w 705080"/>
              <a:gd name="connsiteY0" fmla="*/ 4537 h 832836"/>
              <a:gd name="connsiteX1" fmla="*/ 548336 w 705080"/>
              <a:gd name="connsiteY1" fmla="*/ 82090 h 832836"/>
              <a:gd name="connsiteX2" fmla="*/ 550429 w 705080"/>
              <a:gd name="connsiteY2" fmla="*/ 84536 h 832836"/>
              <a:gd name="connsiteX3" fmla="*/ 472626 w 705080"/>
              <a:gd name="connsiteY3" fmla="*/ 147732 h 832836"/>
              <a:gd name="connsiteX4" fmla="*/ 469034 w 705080"/>
              <a:gd name="connsiteY4" fmla="*/ 144374 h 832836"/>
              <a:gd name="connsiteX5" fmla="*/ 364474 w 705080"/>
              <a:gd name="connsiteY5" fmla="*/ 114789 h 832836"/>
              <a:gd name="connsiteX6" fmla="*/ 256075 w 705080"/>
              <a:gd name="connsiteY6" fmla="*/ 335150 h 832836"/>
              <a:gd name="connsiteX7" fmla="*/ 260071 w 705080"/>
              <a:gd name="connsiteY7" fmla="*/ 367438 h 832836"/>
              <a:gd name="connsiteX8" fmla="*/ 452001 w 705080"/>
              <a:gd name="connsiteY8" fmla="*/ 321851 h 832836"/>
              <a:gd name="connsiteX9" fmla="*/ 469597 w 705080"/>
              <a:gd name="connsiteY9" fmla="*/ 332692 h 832836"/>
              <a:gd name="connsiteX10" fmla="*/ 483105 w 705080"/>
              <a:gd name="connsiteY10" fmla="*/ 389564 h 832836"/>
              <a:gd name="connsiteX11" fmla="*/ 472263 w 705080"/>
              <a:gd name="connsiteY11" fmla="*/ 407160 h 832836"/>
              <a:gd name="connsiteX12" fmla="*/ 270903 w 705080"/>
              <a:gd name="connsiteY12" fmla="*/ 454986 h 832836"/>
              <a:gd name="connsiteX13" fmla="*/ 270984 w 705080"/>
              <a:gd name="connsiteY13" fmla="*/ 455639 h 832836"/>
              <a:gd name="connsiteX14" fmla="*/ 293262 w 705080"/>
              <a:gd name="connsiteY14" fmla="*/ 517966 h 832836"/>
              <a:gd name="connsiteX15" fmla="*/ 463801 w 705080"/>
              <a:gd name="connsiteY15" fmla="*/ 477460 h 832836"/>
              <a:gd name="connsiteX16" fmla="*/ 481396 w 705080"/>
              <a:gd name="connsiteY16" fmla="*/ 488302 h 832836"/>
              <a:gd name="connsiteX17" fmla="*/ 494904 w 705080"/>
              <a:gd name="connsiteY17" fmla="*/ 545173 h 832836"/>
              <a:gd name="connsiteX18" fmla="*/ 484063 w 705080"/>
              <a:gd name="connsiteY18" fmla="*/ 562769 h 832836"/>
              <a:gd name="connsiteX19" fmla="*/ 331205 w 705080"/>
              <a:gd name="connsiteY19" fmla="*/ 599075 h 832836"/>
              <a:gd name="connsiteX20" fmla="*/ 370009 w 705080"/>
              <a:gd name="connsiteY20" fmla="*/ 657434 h 832836"/>
              <a:gd name="connsiteX21" fmla="*/ 507757 w 705080"/>
              <a:gd name="connsiteY21" fmla="*/ 718046 h 832836"/>
              <a:gd name="connsiteX22" fmla="*/ 603538 w 705080"/>
              <a:gd name="connsiteY22" fmla="*/ 601967 h 832836"/>
              <a:gd name="connsiteX23" fmla="*/ 607053 w 705080"/>
              <a:gd name="connsiteY23" fmla="*/ 583795 h 832836"/>
              <a:gd name="connsiteX24" fmla="*/ 705080 w 705080"/>
              <a:gd name="connsiteY24" fmla="*/ 583795 h 832836"/>
              <a:gd name="connsiteX25" fmla="*/ 694112 w 705080"/>
              <a:gd name="connsiteY25" fmla="*/ 639891 h 832836"/>
              <a:gd name="connsiteX26" fmla="*/ 533944 w 705080"/>
              <a:gd name="connsiteY26" fmla="*/ 828299 h 832836"/>
              <a:gd name="connsiteX27" fmla="*/ 237822 w 705080"/>
              <a:gd name="connsiteY27" fmla="*/ 632883 h 832836"/>
              <a:gd name="connsiteX28" fmla="*/ 233080 w 705080"/>
              <a:gd name="connsiteY28" fmla="*/ 622381 h 832836"/>
              <a:gd name="connsiteX29" fmla="*/ 90933 w 705080"/>
              <a:gd name="connsiteY29" fmla="*/ 656144 h 832836"/>
              <a:gd name="connsiteX30" fmla="*/ 73337 w 705080"/>
              <a:gd name="connsiteY30" fmla="*/ 645302 h 832836"/>
              <a:gd name="connsiteX31" fmla="*/ 59829 w 705080"/>
              <a:gd name="connsiteY31" fmla="*/ 588430 h 832836"/>
              <a:gd name="connsiteX32" fmla="*/ 70671 w 705080"/>
              <a:gd name="connsiteY32" fmla="*/ 570835 h 832836"/>
              <a:gd name="connsiteX33" fmla="*/ 198805 w 705080"/>
              <a:gd name="connsiteY33" fmla="*/ 540401 h 832836"/>
              <a:gd name="connsiteX34" fmla="*/ 179583 w 705080"/>
              <a:gd name="connsiteY34" fmla="*/ 477349 h 832836"/>
              <a:gd name="connsiteX35" fmla="*/ 179472 w 705080"/>
              <a:gd name="connsiteY35" fmla="*/ 476702 h 832836"/>
              <a:gd name="connsiteX36" fmla="*/ 31501 w 705080"/>
              <a:gd name="connsiteY36" fmla="*/ 511848 h 832836"/>
              <a:gd name="connsiteX37" fmla="*/ 13906 w 705080"/>
              <a:gd name="connsiteY37" fmla="*/ 501006 h 832836"/>
              <a:gd name="connsiteX38" fmla="*/ 398 w 705080"/>
              <a:gd name="connsiteY38" fmla="*/ 444135 h 832836"/>
              <a:gd name="connsiteX39" fmla="*/ 11239 w 705080"/>
              <a:gd name="connsiteY39" fmla="*/ 426539 h 832836"/>
              <a:gd name="connsiteX40" fmla="*/ 164950 w 705080"/>
              <a:gd name="connsiteY40" fmla="*/ 390030 h 832836"/>
              <a:gd name="connsiteX41" fmla="*/ 161663 w 705080"/>
              <a:gd name="connsiteY41" fmla="*/ 312238 h 832836"/>
              <a:gd name="connsiteX42" fmla="*/ 338286 w 705080"/>
              <a:gd name="connsiteY42" fmla="*/ 4537 h 832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05080" h="832836">
                <a:moveTo>
                  <a:pt x="338286" y="4537"/>
                </a:moveTo>
                <a:cubicBezTo>
                  <a:pt x="409127" y="-12288"/>
                  <a:pt x="484209" y="18581"/>
                  <a:pt x="548336" y="82090"/>
                </a:cubicBezTo>
                <a:lnTo>
                  <a:pt x="550429" y="84536"/>
                </a:lnTo>
                <a:lnTo>
                  <a:pt x="472626" y="147732"/>
                </a:lnTo>
                <a:lnTo>
                  <a:pt x="469034" y="144374"/>
                </a:lnTo>
                <a:cubicBezTo>
                  <a:pt x="434955" y="118110"/>
                  <a:pt x="398673" y="106666"/>
                  <a:pt x="364474" y="114789"/>
                </a:cubicBezTo>
                <a:cubicBezTo>
                  <a:pt x="296074" y="131035"/>
                  <a:pt x="255431" y="220936"/>
                  <a:pt x="256075" y="335150"/>
                </a:cubicBezTo>
                <a:lnTo>
                  <a:pt x="260071" y="367438"/>
                </a:lnTo>
                <a:lnTo>
                  <a:pt x="452001" y="321851"/>
                </a:lnTo>
                <a:cubicBezTo>
                  <a:pt x="459854" y="319986"/>
                  <a:pt x="467732" y="324840"/>
                  <a:pt x="469597" y="332692"/>
                </a:cubicBezTo>
                <a:lnTo>
                  <a:pt x="483105" y="389564"/>
                </a:lnTo>
                <a:cubicBezTo>
                  <a:pt x="484970" y="397417"/>
                  <a:pt x="480116" y="405295"/>
                  <a:pt x="472263" y="407160"/>
                </a:cubicBezTo>
                <a:lnTo>
                  <a:pt x="270903" y="454986"/>
                </a:lnTo>
                <a:lnTo>
                  <a:pt x="270984" y="455639"/>
                </a:lnTo>
                <a:lnTo>
                  <a:pt x="293262" y="517966"/>
                </a:lnTo>
                <a:lnTo>
                  <a:pt x="463801" y="477460"/>
                </a:lnTo>
                <a:cubicBezTo>
                  <a:pt x="471653" y="475595"/>
                  <a:pt x="479531" y="480449"/>
                  <a:pt x="481396" y="488302"/>
                </a:cubicBezTo>
                <a:lnTo>
                  <a:pt x="494904" y="545173"/>
                </a:lnTo>
                <a:cubicBezTo>
                  <a:pt x="496770" y="553026"/>
                  <a:pt x="491916" y="560904"/>
                  <a:pt x="484063" y="562769"/>
                </a:cubicBezTo>
                <a:lnTo>
                  <a:pt x="331205" y="599075"/>
                </a:lnTo>
                <a:lnTo>
                  <a:pt x="370009" y="657434"/>
                </a:lnTo>
                <a:cubicBezTo>
                  <a:pt x="412856" y="704921"/>
                  <a:pt x="462157" y="728877"/>
                  <a:pt x="507757" y="718046"/>
                </a:cubicBezTo>
                <a:cubicBezTo>
                  <a:pt x="553356" y="707216"/>
                  <a:pt x="586620" y="663649"/>
                  <a:pt x="603538" y="601967"/>
                </a:cubicBezTo>
                <a:lnTo>
                  <a:pt x="607053" y="583795"/>
                </a:lnTo>
                <a:lnTo>
                  <a:pt x="705080" y="583795"/>
                </a:lnTo>
                <a:lnTo>
                  <a:pt x="694112" y="639891"/>
                </a:lnTo>
                <a:cubicBezTo>
                  <a:pt x="667783" y="738248"/>
                  <a:pt x="611424" y="809896"/>
                  <a:pt x="533944" y="828299"/>
                </a:cubicBezTo>
                <a:cubicBezTo>
                  <a:pt x="427685" y="853537"/>
                  <a:pt x="311878" y="771463"/>
                  <a:pt x="237822" y="632883"/>
                </a:cubicBezTo>
                <a:lnTo>
                  <a:pt x="233080" y="622381"/>
                </a:lnTo>
                <a:lnTo>
                  <a:pt x="90933" y="656144"/>
                </a:lnTo>
                <a:cubicBezTo>
                  <a:pt x="83080" y="658009"/>
                  <a:pt x="75202" y="653155"/>
                  <a:pt x="73337" y="645302"/>
                </a:cubicBezTo>
                <a:lnTo>
                  <a:pt x="59829" y="588430"/>
                </a:lnTo>
                <a:cubicBezTo>
                  <a:pt x="57964" y="580578"/>
                  <a:pt x="62818" y="572700"/>
                  <a:pt x="70671" y="570835"/>
                </a:cubicBezTo>
                <a:lnTo>
                  <a:pt x="198805" y="540401"/>
                </a:lnTo>
                <a:lnTo>
                  <a:pt x="179583" y="477349"/>
                </a:lnTo>
                <a:lnTo>
                  <a:pt x="179472" y="476702"/>
                </a:lnTo>
                <a:lnTo>
                  <a:pt x="31501" y="511848"/>
                </a:lnTo>
                <a:cubicBezTo>
                  <a:pt x="23649" y="513713"/>
                  <a:pt x="15771" y="508859"/>
                  <a:pt x="13906" y="501006"/>
                </a:cubicBezTo>
                <a:lnTo>
                  <a:pt x="398" y="444135"/>
                </a:lnTo>
                <a:cubicBezTo>
                  <a:pt x="-1467" y="436282"/>
                  <a:pt x="3387" y="428404"/>
                  <a:pt x="11239" y="426539"/>
                </a:cubicBezTo>
                <a:lnTo>
                  <a:pt x="164950" y="390030"/>
                </a:lnTo>
                <a:lnTo>
                  <a:pt x="161663" y="312238"/>
                </a:lnTo>
                <a:cubicBezTo>
                  <a:pt x="165496" y="155158"/>
                  <a:pt x="232029" y="29776"/>
                  <a:pt x="338286" y="4537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186DDCA-9D72-87DA-5AC3-443583B72F08}"/>
              </a:ext>
            </a:extLst>
          </p:cNvPr>
          <p:cNvSpPr txBox="1"/>
          <p:nvPr/>
        </p:nvSpPr>
        <p:spPr>
          <a:xfrm>
            <a:off x="4561060" y="6040877"/>
            <a:ext cx="95072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dirty="0"/>
              <a:t>Temps</a:t>
            </a:r>
          </a:p>
        </p:txBody>
      </p:sp>
    </p:spTree>
    <p:extLst>
      <p:ext uri="{BB962C8B-B14F-4D97-AF65-F5344CB8AC3E}">
        <p14:creationId xmlns:p14="http://schemas.microsoft.com/office/powerpoint/2010/main" val="3666789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A4C5C-B7BB-F1B3-72AC-718BCAB92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297B7F-8AAF-126B-C0CE-3B65C3E7C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773" y="229500"/>
            <a:ext cx="9810427" cy="42142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fr-FR" sz="2800" b="1" dirty="0"/>
              <a:t>Le montant du panier par temps passé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EC1A49C3-098A-5E6C-E07E-6661C153160F}"/>
              </a:ext>
            </a:extLst>
          </p:cNvPr>
          <p:cNvSpPr/>
          <p:nvPr/>
        </p:nvSpPr>
        <p:spPr>
          <a:xfrm>
            <a:off x="2139224" y="845604"/>
            <a:ext cx="9810427" cy="145369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Un volume de ventes élevé pour des montants unitaires faibles</a:t>
            </a:r>
          </a:p>
          <a:p>
            <a:endParaRPr lang="fr-FR" sz="1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Concentration des ventes entre 4 et 10 minutes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Panier moyen entre 30 et 50 €</a:t>
            </a:r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  <a:p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22" name="Forme libre 21">
            <a:extLst>
              <a:ext uri="{FF2B5EF4-FFF2-40B4-BE49-F238E27FC236}">
                <a16:creationId xmlns:a16="http://schemas.microsoft.com/office/drawing/2014/main" id="{47BAE76C-13DC-3055-29AA-F9457DB069B3}"/>
              </a:ext>
            </a:extLst>
          </p:cNvPr>
          <p:cNvSpPr/>
          <p:nvPr/>
        </p:nvSpPr>
        <p:spPr>
          <a:xfrm rot="278592">
            <a:off x="330267" y="4891452"/>
            <a:ext cx="1429303" cy="661571"/>
          </a:xfrm>
          <a:custGeom>
            <a:avLst/>
            <a:gdLst>
              <a:gd name="connsiteX0" fmla="*/ 704853 w 1429303"/>
              <a:gd name="connsiteY0" fmla="*/ 306911 h 661571"/>
              <a:gd name="connsiteX1" fmla="*/ 949070 w 1429303"/>
              <a:gd name="connsiteY1" fmla="*/ 628808 h 661571"/>
              <a:gd name="connsiteX2" fmla="*/ 545664 w 1429303"/>
              <a:gd name="connsiteY2" fmla="*/ 661571 h 661571"/>
              <a:gd name="connsiteX3" fmla="*/ 0 w 1429303"/>
              <a:gd name="connsiteY3" fmla="*/ 204808 h 661571"/>
              <a:gd name="connsiteX4" fmla="*/ 1429303 w 1429303"/>
              <a:gd name="connsiteY4" fmla="*/ 204808 h 661571"/>
              <a:gd name="connsiteX5" fmla="*/ 1429303 w 1429303"/>
              <a:gd name="connsiteY5" fmla="*/ 279927 h 661571"/>
              <a:gd name="connsiteX6" fmla="*/ 0 w 1429303"/>
              <a:gd name="connsiteY6" fmla="*/ 279927 h 661571"/>
              <a:gd name="connsiteX7" fmla="*/ 1210153 w 1429303"/>
              <a:gd name="connsiteY7" fmla="*/ 0 h 661571"/>
              <a:gd name="connsiteX8" fmla="*/ 1427510 w 1429303"/>
              <a:gd name="connsiteY8" fmla="*/ 559 h 661571"/>
              <a:gd name="connsiteX9" fmla="*/ 1427008 w 1429303"/>
              <a:gd name="connsiteY9" fmla="*/ 195430 h 661571"/>
              <a:gd name="connsiteX10" fmla="*/ 1209653 w 1429303"/>
              <a:gd name="connsiteY10" fmla="*/ 194872 h 661571"/>
              <a:gd name="connsiteX11" fmla="*/ 304 w 1429303"/>
              <a:gd name="connsiteY11" fmla="*/ 5681 h 661571"/>
              <a:gd name="connsiteX12" fmla="*/ 217659 w 1429303"/>
              <a:gd name="connsiteY12" fmla="*/ 4638 h 661571"/>
              <a:gd name="connsiteX13" fmla="*/ 218593 w 1429303"/>
              <a:gd name="connsiteY13" fmla="*/ 199507 h 661571"/>
              <a:gd name="connsiteX14" fmla="*/ 1238 w 1429303"/>
              <a:gd name="connsiteY14" fmla="*/ 200550 h 66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29303" h="661571">
                <a:moveTo>
                  <a:pt x="704853" y="306911"/>
                </a:moveTo>
                <a:lnTo>
                  <a:pt x="949070" y="628808"/>
                </a:lnTo>
                <a:lnTo>
                  <a:pt x="545664" y="661571"/>
                </a:lnTo>
                <a:close/>
                <a:moveTo>
                  <a:pt x="0" y="204808"/>
                </a:moveTo>
                <a:lnTo>
                  <a:pt x="1429303" y="204808"/>
                </a:lnTo>
                <a:lnTo>
                  <a:pt x="1429303" y="279927"/>
                </a:lnTo>
                <a:lnTo>
                  <a:pt x="0" y="279927"/>
                </a:lnTo>
                <a:close/>
                <a:moveTo>
                  <a:pt x="1210153" y="0"/>
                </a:moveTo>
                <a:lnTo>
                  <a:pt x="1427510" y="559"/>
                </a:lnTo>
                <a:lnTo>
                  <a:pt x="1427008" y="195430"/>
                </a:lnTo>
                <a:lnTo>
                  <a:pt x="1209653" y="194872"/>
                </a:lnTo>
                <a:close/>
                <a:moveTo>
                  <a:pt x="304" y="5681"/>
                </a:moveTo>
                <a:lnTo>
                  <a:pt x="217659" y="4638"/>
                </a:lnTo>
                <a:lnTo>
                  <a:pt x="218593" y="199507"/>
                </a:lnTo>
                <a:lnTo>
                  <a:pt x="1238" y="20055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E65AE8C-5F4F-365D-9C63-31F829FC5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045" y="2493971"/>
            <a:ext cx="6422489" cy="3700681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43151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5A0C0-F4AC-2185-6A06-FA2E6C2D9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D421A-2197-1B06-7579-7DF927972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772" y="231307"/>
            <a:ext cx="7919633" cy="49117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fr-FR" sz="2800" b="1" dirty="0"/>
              <a:t>Evolution du chiffre d’affaires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40F920E8-41E6-0FCF-0789-950E2C139A6D}"/>
              </a:ext>
            </a:extLst>
          </p:cNvPr>
          <p:cNvSpPr/>
          <p:nvPr/>
        </p:nvSpPr>
        <p:spPr>
          <a:xfrm>
            <a:off x="2185261" y="798106"/>
            <a:ext cx="9820758" cy="177092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L'augmentation significative du nombre de ventes, combinée à la diminution du chiffre d'affaires, s'explique par deux facteurs :</a:t>
            </a:r>
          </a:p>
          <a:p>
            <a:pPr algn="l"/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Une orientation vers les biens de consommation courante et l'alimentation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L'arrêt des produits high-tech.</a:t>
            </a:r>
          </a:p>
          <a:p>
            <a:pPr algn="l"/>
            <a:endParaRPr lang="fr-FR" sz="1400" b="0" i="0" u="none" strike="noStrike" dirty="0">
              <a:solidFill>
                <a:schemeClr val="bg1"/>
              </a:solidFill>
              <a:effectLst/>
            </a:endParaRPr>
          </a:p>
          <a:p>
            <a:pPr algn="l"/>
            <a:r>
              <a:rPr lang="fr-FR" sz="1400" b="0" i="0" u="none" strike="noStrike" dirty="0">
                <a:solidFill>
                  <a:schemeClr val="bg1"/>
                </a:solidFill>
                <a:effectLst/>
              </a:rPr>
              <a:t>Cela se traduit par un volume de ventes plus élevé, mais avec des articles de moindre valeur.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1400" dirty="0"/>
          </a:p>
        </p:txBody>
      </p:sp>
      <p:sp>
        <p:nvSpPr>
          <p:cNvPr id="4" name="Forme libre 3">
            <a:extLst>
              <a:ext uri="{FF2B5EF4-FFF2-40B4-BE49-F238E27FC236}">
                <a16:creationId xmlns:a16="http://schemas.microsoft.com/office/drawing/2014/main" id="{7DD46EC4-28D3-FE28-F2D5-B95533556123}"/>
              </a:ext>
            </a:extLst>
          </p:cNvPr>
          <p:cNvSpPr/>
          <p:nvPr/>
        </p:nvSpPr>
        <p:spPr>
          <a:xfrm rot="20135500">
            <a:off x="272611" y="4659986"/>
            <a:ext cx="1638344" cy="615441"/>
          </a:xfrm>
          <a:custGeom>
            <a:avLst/>
            <a:gdLst>
              <a:gd name="connsiteX0" fmla="*/ 4430621 w 4430621"/>
              <a:gd name="connsiteY0" fmla="*/ 1195451 h 1635109"/>
              <a:gd name="connsiteX1" fmla="*/ 3739728 w 4430621"/>
              <a:gd name="connsiteY1" fmla="*/ 1635109 h 1635109"/>
              <a:gd name="connsiteX2" fmla="*/ 3728555 w 4430621"/>
              <a:gd name="connsiteY2" fmla="*/ 1421572 h 1635109"/>
              <a:gd name="connsiteX3" fmla="*/ 2422808 w 4430621"/>
              <a:gd name="connsiteY3" fmla="*/ 1421572 h 1635109"/>
              <a:gd name="connsiteX4" fmla="*/ 2422808 w 4430621"/>
              <a:gd name="connsiteY4" fmla="*/ 1405547 h 1635109"/>
              <a:gd name="connsiteX5" fmla="*/ 2413532 w 4430621"/>
              <a:gd name="connsiteY5" fmla="*/ 1414550 h 1635109"/>
              <a:gd name="connsiteX6" fmla="*/ 1401596 w 4430621"/>
              <a:gd name="connsiteY6" fmla="*/ 371959 h 1635109"/>
              <a:gd name="connsiteX7" fmla="*/ 0 w 4430621"/>
              <a:gd name="connsiteY7" fmla="*/ 371959 h 1635109"/>
              <a:gd name="connsiteX8" fmla="*/ 0 w 4430621"/>
              <a:gd name="connsiteY8" fmla="*/ 0 h 1635109"/>
              <a:gd name="connsiteX9" fmla="*/ 1580827 w 4430621"/>
              <a:gd name="connsiteY9" fmla="*/ 0 h 1635109"/>
              <a:gd name="connsiteX10" fmla="*/ 1580827 w 4430621"/>
              <a:gd name="connsiteY10" fmla="*/ 22563 h 1635109"/>
              <a:gd name="connsiteX11" fmla="*/ 2577679 w 4430621"/>
              <a:gd name="connsiteY11" fmla="*/ 1049613 h 1635109"/>
              <a:gd name="connsiteX12" fmla="*/ 3709093 w 4430621"/>
              <a:gd name="connsiteY12" fmla="*/ 1049613 h 1635109"/>
              <a:gd name="connsiteX13" fmla="*/ 3697617 w 4430621"/>
              <a:gd name="connsiteY13" fmla="*/ 830298 h 16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30621" h="1635109">
                <a:moveTo>
                  <a:pt x="4430621" y="1195451"/>
                </a:moveTo>
                <a:lnTo>
                  <a:pt x="3739728" y="1635109"/>
                </a:lnTo>
                <a:lnTo>
                  <a:pt x="3728555" y="1421572"/>
                </a:lnTo>
                <a:lnTo>
                  <a:pt x="2422808" y="1421572"/>
                </a:lnTo>
                <a:lnTo>
                  <a:pt x="2422808" y="1405547"/>
                </a:lnTo>
                <a:lnTo>
                  <a:pt x="2413532" y="1414550"/>
                </a:lnTo>
                <a:lnTo>
                  <a:pt x="1401596" y="371959"/>
                </a:lnTo>
                <a:lnTo>
                  <a:pt x="0" y="371959"/>
                </a:lnTo>
                <a:lnTo>
                  <a:pt x="0" y="0"/>
                </a:lnTo>
                <a:lnTo>
                  <a:pt x="1580827" y="0"/>
                </a:lnTo>
                <a:lnTo>
                  <a:pt x="1580827" y="22563"/>
                </a:lnTo>
                <a:lnTo>
                  <a:pt x="2577679" y="1049613"/>
                </a:lnTo>
                <a:lnTo>
                  <a:pt x="3709093" y="1049613"/>
                </a:lnTo>
                <a:lnTo>
                  <a:pt x="3697617" y="830298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Encre 4">
                <a:extLst>
                  <a:ext uri="{FF2B5EF4-FFF2-40B4-BE49-F238E27FC236}">
                    <a16:creationId xmlns:a16="http://schemas.microsoft.com/office/drawing/2014/main" id="{F010D833-DA6C-0EEA-BC91-0B456AC33B76}"/>
                  </a:ext>
                </a:extLst>
              </p14:cNvPr>
              <p14:cNvContentPartPr/>
              <p14:nvPr/>
            </p14:nvContentPartPr>
            <p14:xfrm>
              <a:off x="6302073" y="1189351"/>
              <a:ext cx="360" cy="360"/>
            </p14:xfrm>
          </p:contentPart>
        </mc:Choice>
        <mc:Fallback xmlns="">
          <p:pic>
            <p:nvPicPr>
              <p:cNvPr id="5" name="Encre 4">
                <a:extLst>
                  <a:ext uri="{FF2B5EF4-FFF2-40B4-BE49-F238E27FC236}">
                    <a16:creationId xmlns:a16="http://schemas.microsoft.com/office/drawing/2014/main" id="{F010D833-DA6C-0EEA-BC91-0B456AC33B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93433" y="118035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3585F675-67FF-8D6C-FF47-749B304EFBAF}"/>
                  </a:ext>
                </a:extLst>
              </p14:cNvPr>
              <p14:cNvContentPartPr/>
              <p14:nvPr/>
            </p14:nvContentPartPr>
            <p14:xfrm>
              <a:off x="6091833" y="1223551"/>
              <a:ext cx="360" cy="360"/>
            </p14:xfrm>
          </p:contentPart>
        </mc:Choice>
        <mc:Fallback xmlns=""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3585F675-67FF-8D6C-FF47-749B304EFBA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83193" y="1214911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Espace réservé du contenu 4">
            <a:extLst>
              <a:ext uri="{FF2B5EF4-FFF2-40B4-BE49-F238E27FC236}">
                <a16:creationId xmlns:a16="http://schemas.microsoft.com/office/drawing/2014/main" id="{87909DDD-D00D-D215-F874-E2A5E6BFC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4183" y="2937401"/>
            <a:ext cx="5344871" cy="3102416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9168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B7604B-C440-77F2-2F45-94D29B564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214" y="237701"/>
            <a:ext cx="9943455" cy="508063"/>
          </a:xfrm>
        </p:spPr>
        <p:txBody>
          <a:bodyPr/>
          <a:lstStyle/>
          <a:p>
            <a:r>
              <a:rPr lang="fr-FR" dirty="0">
                <a:latin typeface="+mn-lt"/>
              </a:rPr>
              <a:t>Suggestions d’axes stratégiques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1C35A572-72EC-3E8D-BBD2-E2AB899F9665}"/>
              </a:ext>
            </a:extLst>
          </p:cNvPr>
          <p:cNvSpPr/>
          <p:nvPr/>
        </p:nvSpPr>
        <p:spPr>
          <a:xfrm>
            <a:off x="2163737" y="897633"/>
            <a:ext cx="9698407" cy="51418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1"/>
            <a:r>
              <a:rPr lang="fr-FR" sz="1400" dirty="0"/>
              <a:t>			EVOLUTION DU CHIFFRE D’AFFAIRES : </a:t>
            </a:r>
          </a:p>
          <a:p>
            <a:pPr lvl="1"/>
            <a:endParaRPr lang="fr-FR" sz="1400" dirty="0"/>
          </a:p>
          <a:p>
            <a:pPr lvl="1"/>
            <a:r>
              <a:rPr lang="fr-FR" sz="1400" dirty="0"/>
              <a:t>Baisse en février suite arrêt High Tech, mais doit être compensée par l’évolution de la part Nourriture à confirmer sur mars</a:t>
            </a:r>
          </a:p>
          <a:p>
            <a:pPr lvl="1"/>
            <a:endParaRPr lang="fr-FR" sz="1400" dirty="0"/>
          </a:p>
          <a:p>
            <a:pPr lvl="1"/>
            <a:r>
              <a:rPr lang="fr-FR" sz="1400" dirty="0"/>
              <a:t>AXE FIABILISATION DES INFRASTRUCTURES : </a:t>
            </a:r>
          </a:p>
          <a:p>
            <a:pPr lvl="1"/>
            <a:endParaRPr lang="fr-F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/>
              <a:t>Renforcer le site web et sa surveillance en raison d’un nombre accru d’utilisateurs pour optimisation des temps de chargement et la capacité du serveur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1400" dirty="0"/>
          </a:p>
          <a:p>
            <a:pPr lvl="1"/>
            <a:endParaRPr lang="fr-FR" sz="1400" dirty="0"/>
          </a:p>
          <a:p>
            <a:pPr lvl="1"/>
            <a:r>
              <a:rPr lang="fr-FR" sz="1400" dirty="0"/>
              <a:t>AXE RENFORCEMENT DES MARCHES :</a:t>
            </a:r>
          </a:p>
          <a:p>
            <a:pPr lvl="1"/>
            <a:endParaRPr lang="fr-F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1400" dirty="0"/>
              <a:t>Lancer une étude par segment pour optimiser l’expérience client sur la recherche des produits et adapter les stratégies de promotions. </a:t>
            </a:r>
          </a:p>
          <a:p>
            <a:pPr lvl="2"/>
            <a:endParaRPr lang="fr-FR" sz="1400" dirty="0"/>
          </a:p>
          <a:p>
            <a:pPr lvl="2"/>
            <a:endParaRPr lang="fr-FR" sz="1400" dirty="0"/>
          </a:p>
          <a:p>
            <a:pPr lvl="2"/>
            <a:endParaRPr lang="fr-FR" sz="1400" dirty="0"/>
          </a:p>
          <a:p>
            <a:pPr lvl="2"/>
            <a:r>
              <a:rPr lang="fr-FR" sz="1400" b="1" dirty="0"/>
              <a:t>Objectif étant d’augmenter le montant des paniers moyens et limiter le nombre de sollicitation sur le portail de grand marché.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085B87B1-8FC2-B3A9-0026-030109DAD1D1}"/>
              </a:ext>
            </a:extLst>
          </p:cNvPr>
          <p:cNvGrpSpPr/>
          <p:nvPr/>
        </p:nvGrpSpPr>
        <p:grpSpPr>
          <a:xfrm>
            <a:off x="491412" y="5019869"/>
            <a:ext cx="1020146" cy="404327"/>
            <a:chOff x="4820817" y="5039773"/>
            <a:chExt cx="1531170" cy="664342"/>
          </a:xfrm>
        </p:grpSpPr>
        <p:sp>
          <p:nvSpPr>
            <p:cNvPr id="4" name="Cylindre 3">
              <a:extLst>
                <a:ext uri="{FF2B5EF4-FFF2-40B4-BE49-F238E27FC236}">
                  <a16:creationId xmlns:a16="http://schemas.microsoft.com/office/drawing/2014/main" id="{2A279929-A95D-087C-8249-D10715A5E60A}"/>
                </a:ext>
              </a:extLst>
            </p:cNvPr>
            <p:cNvSpPr/>
            <p:nvPr/>
          </p:nvSpPr>
          <p:spPr>
            <a:xfrm rot="4885236">
              <a:off x="4802155" y="5293568"/>
              <a:ext cx="429209" cy="391886"/>
            </a:xfrm>
            <a:prstGeom prst="can">
              <a:avLst>
                <a:gd name="adj" fmla="val 30233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Cylindre 4">
              <a:extLst>
                <a:ext uri="{FF2B5EF4-FFF2-40B4-BE49-F238E27FC236}">
                  <a16:creationId xmlns:a16="http://schemas.microsoft.com/office/drawing/2014/main" id="{474D31C6-965E-8802-7131-E1B7055EAE6E}"/>
                </a:ext>
              </a:extLst>
            </p:cNvPr>
            <p:cNvSpPr/>
            <p:nvPr/>
          </p:nvSpPr>
          <p:spPr>
            <a:xfrm rot="4885236">
              <a:off x="5209851" y="4961961"/>
              <a:ext cx="468168" cy="935484"/>
            </a:xfrm>
            <a:prstGeom prst="can">
              <a:avLst>
                <a:gd name="adj" fmla="val 30233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Cylindre 5">
              <a:extLst>
                <a:ext uri="{FF2B5EF4-FFF2-40B4-BE49-F238E27FC236}">
                  <a16:creationId xmlns:a16="http://schemas.microsoft.com/office/drawing/2014/main" id="{9D988A60-A568-88D2-0468-EDDD7F5C4959}"/>
                </a:ext>
              </a:extLst>
            </p:cNvPr>
            <p:cNvSpPr/>
            <p:nvPr/>
          </p:nvSpPr>
          <p:spPr>
            <a:xfrm rot="4885236">
              <a:off x="5574929" y="4881347"/>
              <a:ext cx="618632" cy="935484"/>
            </a:xfrm>
            <a:prstGeom prst="can">
              <a:avLst>
                <a:gd name="adj" fmla="val 30233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379701266"/>
      </p:ext>
    </p:extLst>
  </p:cSld>
  <p:clrMapOvr>
    <a:masterClrMapping/>
  </p:clrMapOvr>
</p:sld>
</file>

<file path=ppt/theme/theme1.xml><?xml version="1.0" encoding="utf-8"?>
<a:theme xmlns:a="http://schemas.openxmlformats.org/drawingml/2006/main" name="(Freebies) Vagabond Presentation With Animation">
  <a:themeElements>
    <a:clrScheme name="Custom 27">
      <a:dk1>
        <a:sysClr val="windowText" lastClr="000000"/>
      </a:dk1>
      <a:lt1>
        <a:sysClr val="window" lastClr="FFFFFF"/>
      </a:lt1>
      <a:dk2>
        <a:srgbClr val="3A3A3C"/>
      </a:dk2>
      <a:lt2>
        <a:srgbClr val="EFEFF1"/>
      </a:lt2>
      <a:accent1>
        <a:srgbClr val="B68D44"/>
      </a:accent1>
      <a:accent2>
        <a:srgbClr val="8E7A3F"/>
      </a:accent2>
      <a:accent3>
        <a:srgbClr val="3A3A3C"/>
      </a:accent3>
      <a:accent4>
        <a:srgbClr val="EFEFF1"/>
      </a:accent4>
      <a:accent5>
        <a:srgbClr val="F7E3D8"/>
      </a:accent5>
      <a:accent6>
        <a:srgbClr val="D3C6B0"/>
      </a:accent6>
      <a:hlink>
        <a:srgbClr val="9E9292"/>
      </a:hlink>
      <a:folHlink>
        <a:srgbClr val="353334"/>
      </a:folHlink>
    </a:clrScheme>
    <a:fontScheme name="Custom 2">
      <a:majorFont>
        <a:latin typeface="Montserrat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(Freebies) Vagabond Presentation With Animation</Template>
  <TotalTime>8506</TotalTime>
  <Words>371</Words>
  <Application>Microsoft Macintosh PowerPoint</Application>
  <PresentationFormat>Grand écran</PresentationFormat>
  <Paragraphs>69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Aptos</vt:lpstr>
      <vt:lpstr>Arial</vt:lpstr>
      <vt:lpstr>Inter</vt:lpstr>
      <vt:lpstr>Lato</vt:lpstr>
      <vt:lpstr>Montserrat</vt:lpstr>
      <vt:lpstr>Wingdings</vt:lpstr>
      <vt:lpstr>(Freebies) Vagabond Presentation With Animation</vt:lpstr>
      <vt:lpstr>Bilan Février 2020</vt:lpstr>
      <vt:lpstr>Les ventes par catégorie</vt:lpstr>
      <vt:lpstr>Le comportement des utilisateurs</vt:lpstr>
      <vt:lpstr>L’évolution des conversions</vt:lpstr>
      <vt:lpstr>Le montant du panier par temps passé</vt:lpstr>
      <vt:lpstr>Evolution du chiffre d’affaires</vt:lpstr>
      <vt:lpstr>Suggestions d’axes stratégiques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Romain RAMAT</dc:creator>
  <cp:lastModifiedBy>Romain RAMAT</cp:lastModifiedBy>
  <cp:revision>31</cp:revision>
  <cp:lastPrinted>2024-11-03T16:23:58Z</cp:lastPrinted>
  <dcterms:created xsi:type="dcterms:W3CDTF">2024-10-14T09:44:26Z</dcterms:created>
  <dcterms:modified xsi:type="dcterms:W3CDTF">2024-11-05T16:46:34Z</dcterms:modified>
</cp:coreProperties>
</file>

<file path=docProps/thumbnail.jpeg>
</file>